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509" r:id="rId3"/>
    <p:sldId id="510" r:id="rId4"/>
    <p:sldId id="511" r:id="rId5"/>
    <p:sldId id="512" r:id="rId6"/>
    <p:sldId id="424" r:id="rId7"/>
    <p:sldId id="477" r:id="rId8"/>
    <p:sldId id="430" r:id="rId9"/>
    <p:sldId id="440" r:id="rId10"/>
    <p:sldId id="431" r:id="rId11"/>
    <p:sldId id="500" r:id="rId12"/>
    <p:sldId id="432" r:id="rId13"/>
    <p:sldId id="258" r:id="rId14"/>
    <p:sldId id="366" r:id="rId15"/>
    <p:sldId id="499" r:id="rId16"/>
    <p:sldId id="365" r:id="rId17"/>
    <p:sldId id="478" r:id="rId18"/>
    <p:sldId id="344" r:id="rId19"/>
    <p:sldId id="375" r:id="rId20"/>
    <p:sldId id="470" r:id="rId21"/>
    <p:sldId id="462" r:id="rId22"/>
    <p:sldId id="502" r:id="rId23"/>
    <p:sldId id="513" r:id="rId24"/>
    <p:sldId id="514" r:id="rId25"/>
    <p:sldId id="501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28"/>
  </p:normalViewPr>
  <p:slideViewPr>
    <p:cSldViewPr>
      <p:cViewPr varScale="1">
        <p:scale>
          <a:sx n="119" d="100"/>
          <a:sy n="119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AD16-8E6C-4DF3-8636-73898DFAE41B}" type="datetimeFigureOut">
              <a:rPr lang="id-ID" smtClean="0"/>
              <a:pPr/>
              <a:t>26/06/22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D3EE-82B9-4175-8F68-D0666F4DA5E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150"/>
            <a:ext cx="9144000" cy="2228850"/>
          </a:xfrm>
        </p:spPr>
        <p:txBody>
          <a:bodyPr>
            <a:normAutofit/>
          </a:bodyPr>
          <a:lstStyle/>
          <a:p>
            <a:r>
              <a:rPr lang="en-ID" b="1" i="1" dirty="0"/>
              <a:t>Workshop </a:t>
            </a:r>
            <a:r>
              <a:rPr lang="en-ID" b="1" i="1" dirty="0" err="1"/>
              <a:t>Penyusunan</a:t>
            </a:r>
            <a:r>
              <a:rPr lang="en-ID" b="1" i="1" dirty="0"/>
              <a:t> </a:t>
            </a:r>
            <a:r>
              <a:rPr lang="en-ID" b="1" i="1" dirty="0" err="1"/>
              <a:t>Karya</a:t>
            </a:r>
            <a:r>
              <a:rPr lang="en-ID" b="1" i="1" dirty="0"/>
              <a:t> </a:t>
            </a:r>
            <a:r>
              <a:rPr lang="en-ID" b="1" i="1" dirty="0" err="1"/>
              <a:t>Ilmiah</a:t>
            </a:r>
            <a:r>
              <a:rPr lang="en-ID" b="1" i="1" dirty="0"/>
              <a:t> </a:t>
            </a:r>
            <a:r>
              <a:rPr lang="en-ID" b="1" i="1" dirty="0" err="1"/>
              <a:t>Populer</a:t>
            </a:r>
            <a:r>
              <a:rPr lang="en-ID" b="1" i="1" dirty="0"/>
              <a:t> </a:t>
            </a:r>
            <a:r>
              <a:rPr lang="en-ID" b="1" i="1" dirty="0" err="1"/>
              <a:t>Bagi</a:t>
            </a:r>
            <a:r>
              <a:rPr lang="en-ID" b="1" i="1" dirty="0"/>
              <a:t> </a:t>
            </a:r>
            <a:r>
              <a:rPr lang="en-ID" b="1" i="1" dirty="0" err="1"/>
              <a:t>Mahasiswa</a:t>
            </a:r>
            <a:r>
              <a:rPr lang="en-ID" b="1" i="1" dirty="0"/>
              <a:t> MPI.</a:t>
            </a:r>
            <a:endParaRPr lang="id-ID" b="1" dirty="0"/>
          </a:p>
        </p:txBody>
      </p:sp>
      <p:sp>
        <p:nvSpPr>
          <p:cNvPr id="38914" name="AutoShape 2" descr="Image result for thomson re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916" name="AutoShape 4" descr="Image result for thomson re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362200" y="32838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2400" b="1" dirty="0" err="1"/>
              <a:t>Oleh</a:t>
            </a:r>
            <a:r>
              <a:rPr lang="id-ID" sz="2400" b="1" dirty="0"/>
              <a:t>:</a:t>
            </a:r>
          </a:p>
          <a:p>
            <a:pPr algn="ctr"/>
            <a:r>
              <a:rPr lang="id-ID" sz="2400" b="1" dirty="0"/>
              <a:t>Dr. </a:t>
            </a:r>
            <a:r>
              <a:rPr lang="id-ID" sz="2400" b="1" dirty="0" err="1"/>
              <a:t>Adisel</a:t>
            </a:r>
            <a:r>
              <a:rPr lang="id-ID" sz="2400" b="1" dirty="0"/>
              <a:t>, </a:t>
            </a:r>
            <a:r>
              <a:rPr lang="id-ID" sz="2400" b="1" dirty="0" err="1"/>
              <a:t>M.Pd</a:t>
            </a:r>
            <a:endParaRPr lang="id-ID" sz="2400" b="1" dirty="0"/>
          </a:p>
        </p:txBody>
      </p:sp>
      <p:sp>
        <p:nvSpPr>
          <p:cNvPr id="86018" name="AutoShape 2" descr="Image result for logo universitas diponeg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65CFEB-F192-614D-BD0E-C2353D1C9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Kriteria Jurnal Internasional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id-ID" sz="2100" dirty="0"/>
              <a:t>Terbit teratur sesuai dengan jadwal yang ditentukan.</a:t>
            </a:r>
          </a:p>
          <a:p>
            <a:pPr lvl="0" fontAlgn="base"/>
            <a:r>
              <a:rPr lang="id-ID" sz="2100" dirty="0"/>
              <a:t>Penerbitan jurnal tidak terkendala oleh dana.</a:t>
            </a:r>
          </a:p>
          <a:p>
            <a:pPr lvl="0" fontAlgn="base"/>
            <a:r>
              <a:rPr lang="id-ID" sz="2100" dirty="0"/>
              <a:t>Bukan jurnal Jurusan, Fakultas, Universitas atau Lembaga yang mencerminkan derajat kelokalan.  Seyogyanya diterbitkan oleh himpunan profesi.</a:t>
            </a:r>
          </a:p>
          <a:p>
            <a:pPr lvl="0" fontAlgn="base"/>
            <a:r>
              <a:rPr lang="id-ID" sz="2100" dirty="0"/>
              <a:t>Memberi kesempatan penulis artikel membaca contoh cetak</a:t>
            </a:r>
          </a:p>
          <a:p>
            <a:pPr lvl="0" fontAlgn="base"/>
            <a:r>
              <a:rPr lang="id-ID" sz="2100" dirty="0"/>
              <a:t>Artikel yang dominan (kalau bisa &gt; 80%), berupa artikel orisinil (hasil penelitian), bukan sekadar review atau ulasan.</a:t>
            </a:r>
          </a:p>
          <a:p>
            <a:pPr lvl="0" fontAlgn="base"/>
            <a:r>
              <a:rPr lang="id-ID" sz="2100" dirty="0"/>
              <a:t>Kadar sumber acuan primer &gt;80%, derajat kemutakhiran acuan &gt;80%.</a:t>
            </a:r>
          </a:p>
          <a:p>
            <a:pPr lvl="0" fontAlgn="base"/>
            <a:r>
              <a:rPr lang="id-ID" sz="2100" dirty="0"/>
              <a:t>Tersedia Indeks di setiap volume.</a:t>
            </a:r>
          </a:p>
          <a:p>
            <a:pPr lvl="0" fontAlgn="base"/>
            <a:r>
              <a:rPr lang="id-ID" sz="2100" dirty="0"/>
              <a:t>Ketersediaan naskah tidak  menjadi masalah. Angka penolakan ± 60%</a:t>
            </a:r>
          </a:p>
          <a:p>
            <a:r>
              <a:rPr lang="id-ID" sz="2100" dirty="0"/>
              <a:t>Mempertimbangkan </a:t>
            </a:r>
            <a:r>
              <a:rPr lang="id-ID" sz="2100" i="1" dirty="0"/>
              <a:t>Impact Factor</a:t>
            </a:r>
            <a:r>
              <a:rPr lang="id-ID" sz="2100" dirty="0"/>
              <a:t>, yaitu :Faktor ini dihitung tahunan.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r>
              <a:rPr lang="en-US" b="1" dirty="0"/>
              <a:t> </a:t>
            </a:r>
            <a:r>
              <a:rPr lang="en-US" b="1" dirty="0" err="1"/>
              <a:t>Bereputasi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ternama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Tinggi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(Publisher) </a:t>
            </a:r>
            <a:r>
              <a:rPr lang="en-US" dirty="0" err="1"/>
              <a:t>kredibel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Terindeks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basis data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Kemenristekdikti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 Web of Science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Scopus) </a:t>
            </a:r>
            <a:r>
              <a:rPr lang="en-US" dirty="0" err="1"/>
              <a:t>dengan</a:t>
            </a:r>
            <a:r>
              <a:rPr lang="en-US" dirty="0"/>
              <a:t> SJR </a:t>
            </a:r>
            <a:r>
              <a:rPr lang="en-US" dirty="0" err="1"/>
              <a:t>jurnal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0,15, </a:t>
            </a:r>
            <a:r>
              <a:rPr lang="en-US" dirty="0" err="1"/>
              <a:t>atau</a:t>
            </a:r>
            <a:r>
              <a:rPr lang="en-US" dirty="0"/>
              <a:t> SJR </a:t>
            </a:r>
            <a:r>
              <a:rPr lang="en-US" dirty="0" err="1"/>
              <a:t>jurnal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0,10 </a:t>
            </a:r>
            <a:r>
              <a:rPr lang="en-US" dirty="0" err="1"/>
              <a:t>dan</a:t>
            </a:r>
            <a:r>
              <a:rPr lang="en-US" dirty="0"/>
              <a:t> Q3,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JIF </a:t>
            </a:r>
            <a:r>
              <a:rPr lang="en-US" dirty="0" err="1"/>
              <a:t>WoS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0,05.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berstatus</a:t>
            </a:r>
            <a:r>
              <a:rPr lang="en-US" dirty="0"/>
              <a:t> coverage discontinued </a:t>
            </a:r>
            <a:r>
              <a:rPr lang="en-US" dirty="0" err="1"/>
              <a:t>dan</a:t>
            </a:r>
            <a:r>
              <a:rPr lang="en-US" dirty="0"/>
              <a:t> cancelled di Scopus/</a:t>
            </a:r>
            <a:r>
              <a:rPr lang="en-US" dirty="0" err="1"/>
              <a:t>SCImagojr</a:t>
            </a:r>
            <a:r>
              <a:rPr lang="en-US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055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hamplainccac.files.wordpress.com/2014/09/qua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895475"/>
            <a:ext cx="3743325" cy="3743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Kualitas Jurnal Internasional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638800" cy="5257800"/>
          </a:xfrm>
        </p:spPr>
        <p:txBody>
          <a:bodyPr>
            <a:normAutofit fontScale="92500"/>
          </a:bodyPr>
          <a:lstStyle/>
          <a:p>
            <a:r>
              <a:rPr lang="id-ID" dirty="0"/>
              <a:t>ABDC (</a:t>
            </a:r>
            <a:r>
              <a:rPr lang="en-US" i="1" dirty="0"/>
              <a:t>Australian Business Deans Council</a:t>
            </a:r>
            <a:r>
              <a:rPr lang="id-ID" dirty="0"/>
              <a:t>) mengklasifikasikan :</a:t>
            </a:r>
          </a:p>
          <a:p>
            <a:pPr lvl="1"/>
            <a:r>
              <a:rPr lang="id-ID" dirty="0"/>
              <a:t>A+ (6,9%), A (20%), B (28,4%), C (43,9%).</a:t>
            </a:r>
          </a:p>
          <a:p>
            <a:r>
              <a:rPr lang="id-ID" i="1" dirty="0"/>
              <a:t>Journal citation rankings</a:t>
            </a:r>
            <a:r>
              <a:rPr lang="id-ID" dirty="0"/>
              <a:t>, dibuat berdasarkan distribusi IF (</a:t>
            </a:r>
            <a:r>
              <a:rPr lang="id-ID" i="1" dirty="0"/>
              <a:t>Impact Factor</a:t>
            </a:r>
            <a:r>
              <a:rPr lang="id-ID" dirty="0"/>
              <a:t>):</a:t>
            </a:r>
          </a:p>
          <a:p>
            <a:pPr lvl="1"/>
            <a:r>
              <a:rPr lang="id-ID" dirty="0"/>
              <a:t>Q1 (Quartile 1), Top 25%</a:t>
            </a:r>
          </a:p>
          <a:p>
            <a:pPr lvl="1"/>
            <a:r>
              <a:rPr lang="id-ID" dirty="0"/>
              <a:t>Q2 (Quartile 2), 25%-50%</a:t>
            </a:r>
          </a:p>
          <a:p>
            <a:pPr lvl="1"/>
            <a:r>
              <a:rPr lang="id-ID" dirty="0"/>
              <a:t>Q3 (Quartile 3), 50%-75%</a:t>
            </a:r>
          </a:p>
          <a:p>
            <a:pPr lvl="1"/>
            <a:r>
              <a:rPr lang="id-ID" dirty="0"/>
              <a:t>Q4 (Quartile 4), Bottom 25%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/>
              <a:t>Jurnal dan Penulis : Simbiosis Mutualisme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22437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id-ID" dirty="0"/>
              <a:t>Jurnal membutuhkan artikel sama butuhnya dengan penulis membutuhkan jurnal.</a:t>
            </a:r>
          </a:p>
          <a:p>
            <a:r>
              <a:rPr lang="id-ID" dirty="0"/>
              <a:t>Editor ingin jurnal terbitannya dibaca secara luas dan disitasi sebanyak mungkin oleh para peneliti yang lain.</a:t>
            </a:r>
          </a:p>
        </p:txBody>
      </p:sp>
      <p:pic>
        <p:nvPicPr>
          <p:cNvPr id="6146" name="Picture 2" descr="http://datapub.files.wordpress.com/2011/12/ph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676400"/>
            <a:ext cx="532437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lexdea.com/wp-content/uploads/2015/11/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295400"/>
            <a:ext cx="4661633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7200"/>
            <a:ext cx="5257800" cy="3143251"/>
          </a:xfrm>
        </p:spPr>
        <p:txBody>
          <a:bodyPr>
            <a:normAutofit/>
          </a:bodyPr>
          <a:lstStyle/>
          <a:p>
            <a:r>
              <a:rPr lang="id-ID" b="1" dirty="0"/>
              <a:t>Mungkinkah Melakukan Publikasi Berbasis Pada </a:t>
            </a:r>
            <a:r>
              <a:rPr lang="en-ID" b="1" dirty="0"/>
              <a:t>DISERTASI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4419600" cy="1752600"/>
          </a:xfrm>
        </p:spPr>
        <p:txBody>
          <a:bodyPr>
            <a:normAutofit/>
          </a:bodyPr>
          <a:lstStyle/>
          <a:p>
            <a:r>
              <a:rPr lang="id-ID" dirty="0"/>
              <a:t>Sangat mungkin namun ada rambu-rambu yang harus diikuti</a:t>
            </a:r>
            <a:endParaRPr lang="id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TAMBAHAN SUPLEMEN PERUBAHAN DARI PEDOMAN OPERASIONAL </a:t>
            </a:r>
            <a:r>
              <a:rPr lang="sv-SE" sz="2800" b="1" dirty="0"/>
              <a:t>PENILAIAN ANGKA KREDIT KENAIKAN JABATAN AKADEMIK/PANGKAT </a:t>
            </a:r>
            <a:r>
              <a:rPr lang="fi-FI" sz="2800" b="1" dirty="0"/>
              <a:t>DOSEN TAHUN 2019 (PO PAK 2019)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Karya Ilmiah yang dipublikasikan/diterbitkan di jurnal nasional </a:t>
            </a:r>
            <a:r>
              <a:rPr lang="en-US" dirty="0" err="1"/>
              <a:t>terakreditasi</a:t>
            </a:r>
            <a:r>
              <a:rPr lang="en-US" dirty="0"/>
              <a:t>,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(</a:t>
            </a:r>
            <a:r>
              <a:rPr lang="en-US" dirty="0" err="1"/>
              <a:t>tugas</a:t>
            </a:r>
            <a:r>
              <a:rPr lang="en-US" dirty="0"/>
              <a:t>/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S2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S3) yang </a:t>
            </a:r>
            <a:r>
              <a:rPr lang="en-US" b="1" dirty="0" err="1"/>
              <a:t>merupakan</a:t>
            </a:r>
            <a:r>
              <a:rPr lang="en-US" b="1" dirty="0"/>
              <a:t>  </a:t>
            </a:r>
            <a:r>
              <a:rPr lang="en-US" b="1" dirty="0" err="1"/>
              <a:t>sintesis</a:t>
            </a:r>
            <a:r>
              <a:rPr lang="en-US" b="1" dirty="0"/>
              <a:t>/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disertasi</a:t>
            </a:r>
            <a:r>
              <a:rPr lang="en-US" dirty="0"/>
              <a:t>/</a:t>
            </a:r>
            <a:r>
              <a:rPr lang="en-US" dirty="0" err="1"/>
              <a:t>tesis</a:t>
            </a:r>
            <a:r>
              <a:rPr lang="en-US" dirty="0"/>
              <a:t> </a:t>
            </a:r>
            <a:r>
              <a:rPr lang="en-US" b="1" dirty="0"/>
              <a:t>(paling </a:t>
            </a:r>
            <a:r>
              <a:rPr lang="en-US" b="1" dirty="0" err="1"/>
              <a:t>sedikit</a:t>
            </a:r>
            <a:r>
              <a:rPr lang="en-US" b="1" dirty="0"/>
              <a:t> </a:t>
            </a:r>
            <a:r>
              <a:rPr lang="en-US" b="1" dirty="0" err="1"/>
              <a:t>terdapat</a:t>
            </a:r>
            <a:r>
              <a:rPr lang="en-US" b="1" dirty="0"/>
              <a:t> </a:t>
            </a:r>
            <a:r>
              <a:rPr lang="en-US" b="1" dirty="0" err="1"/>
              <a:t>keterbaruan</a:t>
            </a:r>
            <a:r>
              <a:rPr lang="en-US" b="1" dirty="0"/>
              <a:t> minimal 50%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disertasinya</a:t>
            </a:r>
            <a:r>
              <a:rPr lang="en-US" b="1" dirty="0"/>
              <a:t>) </a:t>
            </a:r>
            <a:r>
              <a:rPr lang="en-US" b="1" dirty="0" err="1"/>
              <a:t>diakui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dipergunakan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kenaikan</a:t>
            </a:r>
            <a:r>
              <a:rPr lang="en-US" b="1" dirty="0"/>
              <a:t> </a:t>
            </a:r>
            <a:r>
              <a:rPr lang="en-US" b="1" dirty="0" err="1"/>
              <a:t>jabatan</a:t>
            </a:r>
            <a:r>
              <a:rPr lang="en-US" b="1" dirty="0"/>
              <a:t>/</a:t>
            </a:r>
            <a:r>
              <a:rPr lang="en-US" b="1" dirty="0" err="1"/>
              <a:t>pangkat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selesai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sekolah</a:t>
            </a:r>
            <a:r>
              <a:rPr lang="en-US" b="1" dirty="0"/>
              <a:t>,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pemenuhan</a:t>
            </a:r>
            <a:r>
              <a:rPr lang="en-US" b="1" dirty="0"/>
              <a:t> </a:t>
            </a:r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1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Rambu-Rambu Yang Harus Diikuti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 fontScale="92500"/>
          </a:bodyPr>
          <a:lstStyle/>
          <a:p>
            <a:r>
              <a:rPr lang="id-ID" dirty="0"/>
              <a:t>Mengikuti format sesuai dengan ketentuan jurnal atau konferensi;</a:t>
            </a:r>
          </a:p>
          <a:p>
            <a:r>
              <a:rPr lang="id-ID" dirty="0"/>
              <a:t>Etika : Tidak sekedar cut dan paste namun akan lebih baik ditulis ulang atau menyatakan bahwa bahwa artikel merupakan bagian dari tesis;</a:t>
            </a:r>
          </a:p>
          <a:p>
            <a:r>
              <a:rPr lang="id-ID" dirty="0"/>
              <a:t>Hal yang sama juga dilakukan jika submit artikel yang telah dikonferensikan ke jurnal.  </a:t>
            </a:r>
          </a:p>
        </p:txBody>
      </p:sp>
      <p:pic>
        <p:nvPicPr>
          <p:cNvPr id="60418" name="Picture 2" descr="http://vignette3.wikia.nocookie.net/leagueoflegends/images/f/f1/Warning_UploadText.png/revision/latest?cb=20120912042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28800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referensi</a:t>
            </a:r>
            <a:r>
              <a:rPr lang="en-ID" dirty="0"/>
              <a:t> (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80%)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buku</a:t>
            </a:r>
            <a:endParaRPr lang="en-ID" dirty="0"/>
          </a:p>
          <a:p>
            <a:r>
              <a:rPr lang="en-ID" dirty="0" err="1"/>
              <a:t>Referensi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referensi</a:t>
            </a:r>
            <a:r>
              <a:rPr lang="en-ID" dirty="0"/>
              <a:t> </a:t>
            </a:r>
            <a:r>
              <a:rPr lang="en-ID" dirty="0" err="1"/>
              <a:t>terkini</a:t>
            </a:r>
            <a:r>
              <a:rPr lang="en-ID" dirty="0"/>
              <a:t>, </a:t>
            </a:r>
            <a:r>
              <a:rPr lang="en-ID" dirty="0" err="1"/>
              <a:t>upayakan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terpaksa</a:t>
            </a:r>
            <a:r>
              <a:rPr lang="en-ID" dirty="0"/>
              <a:t> 10 </a:t>
            </a:r>
            <a:r>
              <a:rPr lang="en-ID" dirty="0" err="1"/>
              <a:t>tahun</a:t>
            </a:r>
            <a:r>
              <a:rPr lang="en-ID" dirty="0"/>
              <a:t>. </a:t>
            </a:r>
            <a:r>
              <a:rPr lang="en-ID" dirty="0" err="1"/>
              <a:t>Secara</a:t>
            </a:r>
            <a:r>
              <a:rPr lang="en-ID" dirty="0"/>
              <a:t> total </a:t>
            </a:r>
            <a:r>
              <a:rPr lang="en-ID" dirty="0" err="1"/>
              <a:t>referensi</a:t>
            </a:r>
            <a:r>
              <a:rPr lang="en-ID" dirty="0"/>
              <a:t> </a:t>
            </a:r>
            <a:r>
              <a:rPr lang="en-ID" dirty="0" err="1"/>
              <a:t>terkini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80%</a:t>
            </a:r>
          </a:p>
          <a:p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ditolak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 </a:t>
            </a:r>
            <a:r>
              <a:rPr lang="en-ID" dirty="0" err="1"/>
              <a:t>merevisi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Waspada Plagiasi!!!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/>
              <a:t>Plagiasi </a:t>
            </a:r>
          </a:p>
          <a:p>
            <a:pPr lvl="1"/>
            <a:r>
              <a:rPr lang="id-ID" sz="2000" dirty="0"/>
              <a:t>Disengaja atau tidak disengaja</a:t>
            </a:r>
          </a:p>
          <a:p>
            <a:r>
              <a:rPr lang="id-ID" sz="2400" dirty="0"/>
              <a:t>Jurnal yang berkualitas dan dikelola secara profesional pertama-tama akan mengecek artikel melalui software antiplagiasi (yang paling sering digunakan adalah Turnitin)</a:t>
            </a:r>
          </a:p>
          <a:p>
            <a:r>
              <a:rPr lang="id-ID" sz="2400" dirty="0"/>
              <a:t>Software ini akan menghasilkan output berupa </a:t>
            </a:r>
            <a:r>
              <a:rPr lang="id-ID" sz="2400" i="1" dirty="0"/>
              <a:t>similarity</a:t>
            </a:r>
            <a:r>
              <a:rPr lang="id-ID" sz="2400" dirty="0"/>
              <a:t>.</a:t>
            </a:r>
          </a:p>
          <a:p>
            <a:r>
              <a:rPr lang="id-ID" sz="2400" dirty="0"/>
              <a:t>Gunakan program sitasi seperti Endnote atau Mendeley</a:t>
            </a:r>
          </a:p>
          <a:p>
            <a:r>
              <a:rPr lang="id-ID" sz="2400" dirty="0"/>
              <a:t>Umumnya jurnal menerima maksimum </a:t>
            </a:r>
            <a:r>
              <a:rPr lang="id-ID" sz="2400" i="1" dirty="0"/>
              <a:t>similarity</a:t>
            </a:r>
            <a:r>
              <a:rPr lang="id-ID" sz="2400" dirty="0"/>
              <a:t> sebesar 20% (Jurnal Kepengurusan bahkan menetapkan 15%)</a:t>
            </a:r>
            <a:endParaRPr lang="en-ID" sz="2400" dirty="0"/>
          </a:p>
          <a:p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melebihi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, </a:t>
            </a:r>
            <a:r>
              <a:rPr lang="en-ID" sz="2400" dirty="0" err="1"/>
              <a:t>jurnal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menolak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meminta</a:t>
            </a:r>
            <a:r>
              <a:rPr lang="en-ID" sz="2400" dirty="0"/>
              <a:t> </a:t>
            </a:r>
            <a:r>
              <a:rPr lang="en-ID" sz="2400" dirty="0" err="1"/>
              <a:t>direvisi</a:t>
            </a:r>
            <a:r>
              <a:rPr lang="en-ID" sz="2400" dirty="0"/>
              <a:t> </a:t>
            </a:r>
            <a:r>
              <a:rPr lang="en-ID" sz="2400" dirty="0" err="1"/>
              <a:t>terlebih</a:t>
            </a:r>
            <a:r>
              <a:rPr lang="en-ID" sz="2400" dirty="0"/>
              <a:t> </a:t>
            </a:r>
            <a:r>
              <a:rPr lang="en-ID" sz="2400" dirty="0" err="1"/>
              <a:t>dahulu</a:t>
            </a:r>
            <a:endParaRPr lang="id-ID" sz="2400" dirty="0"/>
          </a:p>
          <a:p>
            <a:endParaRPr lang="id-ID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id-ID" sz="3200" b="1" dirty="0"/>
              <a:t>Cek dahulu di software antiplagiasi: </a:t>
            </a:r>
            <a:br>
              <a:rPr lang="id-ID" sz="3200" b="1" dirty="0"/>
            </a:br>
            <a:r>
              <a:rPr lang="id-ID" sz="3200" b="1" dirty="0"/>
              <a:t>Misal dengan Plagiarism Checker/Turnitin/EWOWW/Ithenticate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Bagaimana Cara Amannya?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2038350"/>
            <a:ext cx="7359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Novelty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/>
              <a:t>Model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/>
              <a:t>Formula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Gunakan Endnote/Mendeley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id-ID" dirty="0"/>
              <a:t>Hampir semua jurnal terakreditasi mewajibkan</a:t>
            </a:r>
          </a:p>
          <a:p>
            <a:r>
              <a:rPr lang="en-ID" dirty="0" err="1"/>
              <a:t>Perlu</a:t>
            </a:r>
            <a:r>
              <a:rPr lang="en-ID" dirty="0"/>
              <a:t> </a:t>
            </a:r>
            <a:r>
              <a:rPr lang="id-ID" dirty="0"/>
              <a:t>pelatihan khusus mengenai hal ini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75000"/>
            <a:ext cx="58928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KARYA ILMIAH LAYAK PUBLIKASI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YANG BAGAIMANA?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KONTRIBUSI JELAS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internasional</a:t>
            </a:r>
            <a:r>
              <a:rPr lang="en-ID" dirty="0"/>
              <a:t> </a:t>
            </a:r>
            <a:r>
              <a:rPr lang="en-ID" dirty="0" err="1"/>
              <a:t>bereputasi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mensyaratkan</a:t>
            </a:r>
            <a:r>
              <a:rPr lang="en-ID" dirty="0"/>
              <a:t> </a:t>
            </a:r>
            <a:r>
              <a:rPr lang="en-ID" dirty="0" err="1"/>
              <a:t>kontribusi</a:t>
            </a:r>
            <a:r>
              <a:rPr lang="en-ID" dirty="0"/>
              <a:t> yang </a:t>
            </a:r>
            <a:r>
              <a:rPr lang="en-ID" dirty="0" err="1"/>
              <a:t>jelas</a:t>
            </a:r>
            <a:endParaRPr lang="en-ID" dirty="0"/>
          </a:p>
          <a:p>
            <a:r>
              <a:rPr lang="en-ID" dirty="0" err="1"/>
              <a:t>Apa</a:t>
            </a:r>
            <a:r>
              <a:rPr lang="en-ID" dirty="0"/>
              <a:t> gap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peranan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mengisi</a:t>
            </a:r>
            <a:r>
              <a:rPr lang="en-ID" dirty="0"/>
              <a:t> gap </a:t>
            </a:r>
            <a:r>
              <a:rPr lang="en-ID" dirty="0" err="1"/>
              <a:t>tersebut</a:t>
            </a:r>
            <a:endParaRPr lang="en-ID" dirty="0"/>
          </a:p>
          <a:p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macam</a:t>
            </a:r>
            <a:r>
              <a:rPr lang="en-ID" dirty="0"/>
              <a:t> </a:t>
            </a:r>
            <a:r>
              <a:rPr lang="en-ID" dirty="0" err="1"/>
              <a:t>bentuknya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melulu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4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Contoh-Contoh</a:t>
            </a:r>
            <a:r>
              <a:rPr lang="en-ID" b="1" dirty="0"/>
              <a:t> </a:t>
            </a:r>
            <a:r>
              <a:rPr lang="en-ID" b="1" dirty="0" err="1"/>
              <a:t>Kontribusi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Artikel</a:t>
            </a:r>
            <a:r>
              <a:rPr lang="en-ID" dirty="0"/>
              <a:t> di Gama IJB (Javanese Lunar Calendar)</a:t>
            </a:r>
          </a:p>
          <a:p>
            <a:r>
              <a:rPr lang="en-ID" dirty="0" err="1"/>
              <a:t>Artikel</a:t>
            </a:r>
            <a:r>
              <a:rPr lang="en-ID" dirty="0"/>
              <a:t> di Financial Innovation (</a:t>
            </a:r>
            <a:r>
              <a:rPr lang="en-ID" dirty="0" err="1"/>
              <a:t>WoS</a:t>
            </a:r>
            <a:r>
              <a:rPr lang="en-ID" dirty="0"/>
              <a:t> Q1)</a:t>
            </a:r>
          </a:p>
          <a:p>
            <a:r>
              <a:rPr lang="en-ID" dirty="0" err="1"/>
              <a:t>Artikel</a:t>
            </a:r>
            <a:r>
              <a:rPr lang="en-ID" dirty="0"/>
              <a:t> di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Pengurusan</a:t>
            </a:r>
            <a:r>
              <a:rPr lang="en-ID" dirty="0"/>
              <a:t> (SCOPUS Q3)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68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DISKUSI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5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matur nuw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91060"/>
            <a:ext cx="7200800" cy="4278300"/>
          </a:xfrm>
          <a:prstGeom prst="rect">
            <a:avLst/>
          </a:prstGeom>
          <a:noFill/>
        </p:spPr>
      </p:pic>
      <p:pic>
        <p:nvPicPr>
          <p:cNvPr id="5" name="Picture 4" descr="Image result for matur nuw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624"/>
            <a:ext cx="6696744" cy="266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51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4000" b="1" dirty="0"/>
              <a:t>Proses </a:t>
            </a:r>
            <a:r>
              <a:rPr lang="en-ID" sz="4000" b="1" dirty="0" err="1"/>
              <a:t>Mencari</a:t>
            </a:r>
            <a:r>
              <a:rPr lang="en-ID" sz="4000" b="1" dirty="0"/>
              <a:t> Novelty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yang </a:t>
            </a:r>
            <a:r>
              <a:rPr lang="en-ID" dirty="0" err="1"/>
              <a:t>mendasarinya</a:t>
            </a:r>
            <a:endParaRPr lang="en-ID" dirty="0"/>
          </a:p>
          <a:p>
            <a:r>
              <a:rPr lang="en-ID" dirty="0" err="1"/>
              <a:t>Mengkaji</a:t>
            </a:r>
            <a:r>
              <a:rPr lang="en-ID" dirty="0"/>
              <a:t> </a:t>
            </a:r>
            <a:r>
              <a:rPr lang="en-ID" dirty="0" err="1"/>
              <a:t>jurnal</a:t>
            </a:r>
            <a:r>
              <a:rPr lang="en-ID" dirty="0"/>
              <a:t> yang update</a:t>
            </a:r>
          </a:p>
          <a:p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menelaah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fenomena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symposium </a:t>
            </a:r>
            <a:r>
              <a:rPr lang="en-ID" dirty="0" err="1"/>
              <a:t>atau</a:t>
            </a:r>
            <a:r>
              <a:rPr lang="en-ID" dirty="0"/>
              <a:t> seminar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kajian</a:t>
            </a:r>
            <a:endParaRPr lang="en-ID" dirty="0"/>
          </a:p>
          <a:p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(</a:t>
            </a:r>
            <a:r>
              <a:rPr lang="en-ID" dirty="0" err="1"/>
              <a:t>majalah</a:t>
            </a:r>
            <a:r>
              <a:rPr lang="en-ID" dirty="0"/>
              <a:t>,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kabar</a:t>
            </a:r>
            <a:r>
              <a:rPr lang="en-ID" dirty="0"/>
              <a:t> </a:t>
            </a:r>
            <a:r>
              <a:rPr lang="en-ID" dirty="0" err="1"/>
              <a:t>dsb</a:t>
            </a:r>
            <a:r>
              <a:rPr lang="en-ID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Kuantitatif</a:t>
            </a:r>
            <a:endParaRPr lang="en-ID" dirty="0"/>
          </a:p>
          <a:p>
            <a:r>
              <a:rPr lang="en-ID" dirty="0" err="1"/>
              <a:t>Kualitatif</a:t>
            </a:r>
            <a:endParaRPr lang="en-ID" dirty="0"/>
          </a:p>
          <a:p>
            <a:r>
              <a:rPr lang="en-ID" dirty="0" err="1"/>
              <a:t>Eksperimental</a:t>
            </a:r>
            <a:endParaRPr lang="en-ID" dirty="0"/>
          </a:p>
          <a:p>
            <a:r>
              <a:rPr lang="en-ID" dirty="0"/>
              <a:t>Mix-Method</a:t>
            </a:r>
          </a:p>
          <a:p>
            <a:r>
              <a:rPr lang="en-ID" dirty="0"/>
              <a:t>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8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Konsep</a:t>
            </a:r>
            <a:r>
              <a:rPr lang="en-ID" b="1" dirty="0"/>
              <a:t> </a:t>
            </a:r>
            <a:r>
              <a:rPr lang="en-ID" b="1" dirty="0" err="1"/>
              <a:t>Baru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yang </a:t>
            </a: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SERVQUAL, The Javanese Lunar Calendar Effect, </a:t>
            </a:r>
            <a:r>
              <a:rPr lang="en-ID" dirty="0" err="1">
                <a:sym typeface="Wingdings" panose="05000000000000000000" pitchFamily="2" charset="2"/>
              </a:rPr>
              <a:t>Efisiensi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Pasar</a:t>
            </a:r>
            <a:r>
              <a:rPr lang="en-ID" dirty="0">
                <a:sym typeface="Wingdings" panose="05000000000000000000" pitchFamily="2" charset="2"/>
              </a:rPr>
              <a:t> Modal</a:t>
            </a:r>
            <a:endParaRPr lang="en-ID" dirty="0"/>
          </a:p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evolusi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Banking Service Quality (BSQ)</a:t>
            </a:r>
            <a:endParaRPr lang="en-ID" dirty="0"/>
          </a:p>
          <a:p>
            <a:r>
              <a:rPr lang="en-ID" dirty="0" err="1"/>
              <a:t>Konsep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sintesis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Mitigasi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Risiko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Kredit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Berbasis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Kualitas</a:t>
            </a:r>
            <a:endParaRPr lang="en-ID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2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Kewajiban Publikasi Mahasiswa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3" y="2133600"/>
            <a:ext cx="903002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4 </a:t>
            </a:r>
            <a:r>
              <a:rPr lang="en-ID" b="1" dirty="0" err="1"/>
              <a:t>Kategori</a:t>
            </a:r>
            <a:r>
              <a:rPr lang="en-ID" b="1" dirty="0"/>
              <a:t> </a:t>
            </a:r>
            <a:r>
              <a:rPr lang="en-ID" b="1" dirty="0" err="1"/>
              <a:t>Jurnal</a:t>
            </a:r>
            <a:r>
              <a:rPr lang="en-ID" b="1" dirty="0"/>
              <a:t> </a:t>
            </a:r>
            <a:r>
              <a:rPr lang="en-ID" b="1" dirty="0" err="1"/>
              <a:t>Ilmiah</a:t>
            </a:r>
            <a:r>
              <a:rPr lang="en-ID" b="1" dirty="0"/>
              <a:t> di Indonesia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Jurnal</a:t>
            </a:r>
            <a:r>
              <a:rPr lang="en-US" dirty="0"/>
              <a:t> Nasional</a:t>
            </a:r>
          </a:p>
          <a:p>
            <a:pPr lvl="0"/>
            <a:r>
              <a:rPr lang="en-US" dirty="0" err="1"/>
              <a:t>Jurnal</a:t>
            </a:r>
            <a:r>
              <a:rPr lang="en-US" dirty="0"/>
              <a:t> Nasional </a:t>
            </a:r>
            <a:r>
              <a:rPr lang="en-US" dirty="0" err="1"/>
              <a:t>Terakreditasi</a:t>
            </a:r>
            <a:endParaRPr lang="en-US" dirty="0"/>
          </a:p>
          <a:p>
            <a:pPr lvl="0"/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1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Kriteria Jurnal Internasional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id-ID" sz="1900" dirty="0"/>
              <a:t>Bahasa yang digunakan adalah bahasa PBB (Inggris, Perancis, Spanyol, Arab, China).</a:t>
            </a:r>
          </a:p>
          <a:p>
            <a:pPr lvl="0" fontAlgn="base"/>
            <a:r>
              <a:rPr lang="id-ID" sz="1900" dirty="0"/>
              <a:t>Pengelolaan naskah sedemikian rupa sehingga naskah yang diterima cepat terbit (</a:t>
            </a:r>
            <a:r>
              <a:rPr lang="id-ID" sz="1900" i="1" dirty="0"/>
              <a:t>rapid review)</a:t>
            </a:r>
            <a:r>
              <a:rPr lang="id-ID" sz="1900" dirty="0"/>
              <a:t> dan ada keteraturan terbit.</a:t>
            </a:r>
          </a:p>
          <a:p>
            <a:pPr lvl="0" fontAlgn="base"/>
            <a:r>
              <a:rPr lang="id-ID" sz="1900" dirty="0"/>
              <a:t>Jurnal berkualitas (</a:t>
            </a:r>
            <a:r>
              <a:rPr lang="id-ID" sz="1900" i="1" dirty="0"/>
              <a:t>prestige</a:t>
            </a:r>
            <a:r>
              <a:rPr lang="id-ID" sz="1900" dirty="0"/>
              <a:t>), bisa dilihat dari daftar penelaah naskahnya dan </a:t>
            </a:r>
            <a:r>
              <a:rPr lang="id-ID" sz="1900" i="1" dirty="0"/>
              <a:t>Editorial Board</a:t>
            </a:r>
            <a:r>
              <a:rPr lang="id-ID" sz="1900" dirty="0"/>
              <a:t>-nya yaitu pakar di bidangnya dalam dan luar negeri.</a:t>
            </a:r>
          </a:p>
          <a:p>
            <a:pPr lvl="0" fontAlgn="base"/>
            <a:r>
              <a:rPr lang="id-ID" sz="1900" dirty="0"/>
              <a:t>Dibaca oleh banyak orang di bidangnya, bisa dilihat dari distribusi/peredarannya (</a:t>
            </a:r>
            <a:r>
              <a:rPr lang="id-ID" sz="1900" i="1" dirty="0"/>
              <a:t>circulation</a:t>
            </a:r>
            <a:r>
              <a:rPr lang="id-ID" sz="1900" dirty="0"/>
              <a:t>).</a:t>
            </a:r>
          </a:p>
          <a:p>
            <a:pPr lvl="0" fontAlgn="base"/>
            <a:r>
              <a:rPr lang="id-ID" sz="1900" dirty="0"/>
              <a:t>Menjadi acuan bagi banyak peneliti (</a:t>
            </a:r>
            <a:r>
              <a:rPr lang="id-ID" sz="1900" i="1" dirty="0"/>
              <a:t>citation</a:t>
            </a:r>
            <a:r>
              <a:rPr lang="id-ID" sz="1900" dirty="0"/>
              <a:t>).</a:t>
            </a:r>
          </a:p>
          <a:p>
            <a:pPr lvl="0" fontAlgn="base"/>
            <a:r>
              <a:rPr lang="id-ID" sz="1900" dirty="0"/>
              <a:t>Artikel yang dimuat berkualitas, bisa dilihat dari kemutakhiran topik dan daftar acuannya.</a:t>
            </a:r>
          </a:p>
          <a:p>
            <a:pPr lvl="0" fontAlgn="base"/>
            <a:r>
              <a:rPr lang="id-ID" sz="1900" dirty="0"/>
              <a:t>Penyumbang artikel/naskah berasal dari banyak negara</a:t>
            </a:r>
          </a:p>
          <a:p>
            <a:pPr lvl="0" fontAlgn="base"/>
            <a:r>
              <a:rPr lang="id-ID" sz="1900" dirty="0"/>
              <a:t>Penelaah berasal dari banyak negara yang terkemuka di bidangnya.</a:t>
            </a:r>
          </a:p>
          <a:p>
            <a:pPr lvl="0" fontAlgn="base"/>
            <a:r>
              <a:rPr lang="id-ID" sz="1900" dirty="0"/>
              <a:t>Menawarkan </a:t>
            </a:r>
            <a:r>
              <a:rPr lang="id-ID" sz="1900" i="1" dirty="0"/>
              <a:t>off-prints/reprints</a:t>
            </a:r>
            <a:r>
              <a:rPr lang="id-ID" sz="19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08" y="304800"/>
            <a:ext cx="8727292" cy="54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960</Words>
  <Application>Microsoft Macintosh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Workshop Penyusunan Karya Ilmiah Populer Bagi Mahasiswa MPI.</vt:lpstr>
      <vt:lpstr>Novelty</vt:lpstr>
      <vt:lpstr>Proses Mencari Novelty</vt:lpstr>
      <vt:lpstr>Jenis Penelitian </vt:lpstr>
      <vt:lpstr>Konsep Baru</vt:lpstr>
      <vt:lpstr>Kewajiban Publikasi Mahasiswa</vt:lpstr>
      <vt:lpstr>4 Kategori Jurnal Ilmiah di Indonesia</vt:lpstr>
      <vt:lpstr>Kriteria Jurnal Internasional (1)</vt:lpstr>
      <vt:lpstr>PowerPoint Presentation</vt:lpstr>
      <vt:lpstr>Kriteria Jurnal Internasional (2)</vt:lpstr>
      <vt:lpstr>Jurnal Internasional Bereputasi</vt:lpstr>
      <vt:lpstr>Kualitas Jurnal Internasional</vt:lpstr>
      <vt:lpstr>Jurnal dan Penulis : Simbiosis Mutualisme</vt:lpstr>
      <vt:lpstr>Mungkinkah Melakukan Publikasi Berbasis Pada DISERTASI</vt:lpstr>
      <vt:lpstr>TAMBAHAN SUPLEMEN PERUBAHAN DARI PEDOMAN OPERASIONAL PENILAIAN ANGKA KREDIT KENAIKAN JABATAN AKADEMIK/PANGKAT DOSEN TAHUN 2019 (PO PAK 2019)</vt:lpstr>
      <vt:lpstr>Rambu-Rambu Yang Harus Diikuti</vt:lpstr>
      <vt:lpstr>PowerPoint Presentation</vt:lpstr>
      <vt:lpstr>Waspada Plagiasi!!!</vt:lpstr>
      <vt:lpstr>Cek dahulu di software antiplagiasi:  Misal dengan Plagiarism Checker/Turnitin/EWOWW/Ithenticate</vt:lpstr>
      <vt:lpstr>Gunakan Endnote/Mendeley</vt:lpstr>
      <vt:lpstr>KARYA ILMIAH LAYAK PUBLIKASI</vt:lpstr>
      <vt:lpstr>KONTRIBUSI JELAS</vt:lpstr>
      <vt:lpstr>Contoh-Contoh Kontribusi</vt:lpstr>
      <vt:lpstr>DISKUSI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heldyramadhan09@gmail.com</cp:lastModifiedBy>
  <cp:revision>342</cp:revision>
  <dcterms:created xsi:type="dcterms:W3CDTF">2015-09-28T07:21:23Z</dcterms:created>
  <dcterms:modified xsi:type="dcterms:W3CDTF">2022-06-26T14:00:14Z</dcterms:modified>
</cp:coreProperties>
</file>